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2" r:id="rId2"/>
    <p:sldId id="263" r:id="rId3"/>
    <p:sldId id="264" r:id="rId4"/>
  </p:sldIdLst>
  <p:sldSz cx="18288000" cy="10287000"/>
  <p:notesSz cx="6858000" cy="9144000"/>
  <p:embeddedFontLst>
    <p:embeddedFont>
      <p:font typeface="Oswald Bold" panose="020B0604020202020204" charset="0"/>
      <p:regular r:id="rId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0" d="100"/>
          <a:sy n="40" d="100"/>
        </p:scale>
        <p:origin x="96" y="10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42493" y="442904"/>
            <a:ext cx="15522415" cy="1496292"/>
            <a:chOff x="0" y="0"/>
            <a:chExt cx="4215960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15960" cy="406400"/>
            </a:xfrm>
            <a:custGeom>
              <a:avLst/>
              <a:gdLst/>
              <a:ahLst/>
              <a:cxnLst/>
              <a:rect l="l" t="t" r="r" b="b"/>
              <a:pathLst>
                <a:path w="4215960" h="406400">
                  <a:moveTo>
                    <a:pt x="4012760" y="0"/>
                  </a:moveTo>
                  <a:cubicBezTo>
                    <a:pt x="4124985" y="0"/>
                    <a:pt x="4215960" y="90976"/>
                    <a:pt x="4215960" y="203200"/>
                  </a:cubicBezTo>
                  <a:cubicBezTo>
                    <a:pt x="4215960" y="315424"/>
                    <a:pt x="4124985" y="406400"/>
                    <a:pt x="401276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BB3000">
                    <a:alpha val="100000"/>
                  </a:srgbClr>
                </a:gs>
                <a:gs pos="100000">
                  <a:srgbClr val="E63C0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1596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21740" y="437119"/>
            <a:ext cx="13115202" cy="1355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072"/>
              </a:lnSpc>
            </a:pPr>
            <a:r>
              <a:rPr lang="en-US" sz="7908" b="1" spc="-237" dirty="0">
                <a:solidFill>
                  <a:srgbClr val="FFFFFF"/>
                </a:solidFill>
                <a:latin typeface="Oswald Bold"/>
                <a:ea typeface="Oswald Bold"/>
                <a:cs typeface="Oswald Bold"/>
                <a:sym typeface="Oswald Bold"/>
              </a:rPr>
              <a:t>PIAGAM PELANGGAN JMNS</a:t>
            </a:r>
          </a:p>
        </p:txBody>
      </p:sp>
      <p:sp>
        <p:nvSpPr>
          <p:cNvPr id="6" name="Freeform 6"/>
          <p:cNvSpPr/>
          <p:nvPr/>
        </p:nvSpPr>
        <p:spPr>
          <a:xfrm>
            <a:off x="14285648" y="0"/>
            <a:ext cx="5161431" cy="10287000"/>
          </a:xfrm>
          <a:custGeom>
            <a:avLst/>
            <a:gdLst/>
            <a:ahLst/>
            <a:cxnLst/>
            <a:rect l="l" t="t" r="r" b="b"/>
            <a:pathLst>
              <a:path w="5161431" h="10287000">
                <a:moveTo>
                  <a:pt x="0" y="0"/>
                </a:moveTo>
                <a:lnTo>
                  <a:pt x="5161431" y="0"/>
                </a:lnTo>
                <a:lnTo>
                  <a:pt x="516143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9417"/>
            </a:stretch>
          </a:blipFill>
        </p:spPr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9B3F9AE0-1C80-7114-DE1F-E35CBD4D21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9357780"/>
              </p:ext>
            </p:extLst>
          </p:nvPr>
        </p:nvGraphicFramePr>
        <p:xfrm>
          <a:off x="304800" y="2241823"/>
          <a:ext cx="17678400" cy="72902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4607">
                  <a:extLst>
                    <a:ext uri="{9D8B030D-6E8A-4147-A177-3AD203B41FA5}">
                      <a16:colId xmlns:a16="http://schemas.microsoft.com/office/drawing/2014/main" val="2360661466"/>
                    </a:ext>
                  </a:extLst>
                </a:gridCol>
                <a:gridCol w="8932906">
                  <a:extLst>
                    <a:ext uri="{9D8B030D-6E8A-4147-A177-3AD203B41FA5}">
                      <a16:colId xmlns:a16="http://schemas.microsoft.com/office/drawing/2014/main" val="3375495454"/>
                    </a:ext>
                  </a:extLst>
                </a:gridCol>
                <a:gridCol w="1937719">
                  <a:extLst>
                    <a:ext uri="{9D8B030D-6E8A-4147-A177-3AD203B41FA5}">
                      <a16:colId xmlns:a16="http://schemas.microsoft.com/office/drawing/2014/main" val="4103197568"/>
                    </a:ext>
                  </a:extLst>
                </a:gridCol>
                <a:gridCol w="1990810">
                  <a:extLst>
                    <a:ext uri="{9D8B030D-6E8A-4147-A177-3AD203B41FA5}">
                      <a16:colId xmlns:a16="http://schemas.microsoft.com/office/drawing/2014/main" val="1223043281"/>
                    </a:ext>
                  </a:extLst>
                </a:gridCol>
                <a:gridCol w="2664383">
                  <a:extLst>
                    <a:ext uri="{9D8B030D-6E8A-4147-A177-3AD203B41FA5}">
                      <a16:colId xmlns:a16="http://schemas.microsoft.com/office/drawing/2014/main" val="1425630485"/>
                    </a:ext>
                  </a:extLst>
                </a:gridCol>
                <a:gridCol w="1157975">
                  <a:extLst>
                    <a:ext uri="{9D8B030D-6E8A-4147-A177-3AD203B41FA5}">
                      <a16:colId xmlns:a16="http://schemas.microsoft.com/office/drawing/2014/main" val="1143132721"/>
                    </a:ext>
                  </a:extLst>
                </a:gridCol>
              </a:tblGrid>
              <a:tr h="1004437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BIL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PERKARA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BAHAGIAN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JUMLAH</a:t>
                      </a: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(SEMASA)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PENCAPAIAN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2206657"/>
                  </a:ext>
                </a:extLst>
              </a:tr>
              <a:tr h="1911658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1.</a:t>
                      </a:r>
                      <a:endParaRPr lang="ms-MY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Menjawab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kemusykilan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agama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melalui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surat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dalam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tempoh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lima </a:t>
                      </a:r>
                      <a:r>
                        <a:rPr kumimoji="0"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belas</a:t>
                      </a:r>
                      <a:r>
                        <a:rPr kumimoji="0" lang="en-US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(15)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bekerja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bagi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isu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yang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Perlu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Kajian (PK) dan </a:t>
                      </a:r>
                      <a:r>
                        <a:rPr kumimoji="0" lang="en-US" sz="2400" b="0" u="none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dalam</a:t>
                      </a:r>
                      <a:r>
                        <a:rPr kumimoji="0" lang="en-US" sz="2400" b="0" u="non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tiga</a:t>
                      </a:r>
                      <a:r>
                        <a:rPr kumimoji="0" lang="en-US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puluh</a:t>
                      </a:r>
                      <a:r>
                        <a:rPr kumimoji="0" lang="en-US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lima (35)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bekerja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bagi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yang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Perlu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Kajian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Lanjutan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(PKL).</a:t>
                      </a: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Fatwa</a:t>
                      </a: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PK :</a:t>
                      </a:r>
                      <a:r>
                        <a:rPr lang="en-US" sz="2400" b="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26</a:t>
                      </a:r>
                      <a:endParaRPr lang="en-US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Selesai</a:t>
                      </a:r>
                      <a:r>
                        <a:rPr lang="en-US" sz="2400" b="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: 4</a:t>
                      </a:r>
                    </a:p>
                    <a:p>
                      <a:pPr algn="ctr"/>
                      <a:r>
                        <a:rPr lang="en-US" sz="2400" b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Dalam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Tindakan : 22</a:t>
                      </a:r>
                      <a:endParaRPr lang="ms-MY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b="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15.38</a:t>
                      </a:r>
                    </a:p>
                    <a:p>
                      <a:pPr algn="ctr"/>
                      <a:r>
                        <a:rPr lang="ms-MY" sz="2400" b="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84.61</a:t>
                      </a:r>
                      <a:endParaRPr lang="ms-MY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extLst>
                  <a:ext uri="{0D108BD9-81ED-4DB2-BD59-A6C34878D82A}">
                    <a16:rowId xmlns:a16="http://schemas.microsoft.com/office/drawing/2014/main" val="1450456024"/>
                  </a:ext>
                </a:extLst>
              </a:tr>
              <a:tr h="1458048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2.</a:t>
                      </a:r>
                      <a:endParaRPr lang="ms-MY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Mengeluarkan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surat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panggilan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sesi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penasihatan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akidah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tidak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kurang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dari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lima (5)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bekerja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sebelum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sesi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dijalankan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Fatwa</a:t>
                      </a: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Selesai</a:t>
                      </a:r>
                      <a:r>
                        <a:rPr lang="en-US" sz="24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≥</a:t>
                      </a:r>
                      <a:r>
                        <a:rPr lang="en-US" sz="2400" b="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5 </a:t>
                      </a:r>
                      <a:r>
                        <a:rPr lang="en-US" sz="2400" b="0" baseline="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hari</a:t>
                      </a:r>
                      <a:r>
                        <a:rPr lang="en-US" sz="2400" b="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: </a:t>
                      </a:r>
                    </a:p>
                    <a:p>
                      <a:pPr algn="ctr"/>
                      <a:r>
                        <a:rPr lang="en-US" sz="2400" b="0" baseline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12/12</a:t>
                      </a:r>
                      <a:endParaRPr lang="ms-MY" sz="2400" b="0" dirty="0">
                        <a:solidFill>
                          <a:schemeClr val="bg2">
                            <a:lumMod val="10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b="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100.00</a:t>
                      </a:r>
                    </a:p>
                  </a:txBody>
                  <a:tcPr marL="91449" marR="91449" marT="45727" marB="45727" anchor="ctr"/>
                </a:tc>
                <a:extLst>
                  <a:ext uri="{0D108BD9-81ED-4DB2-BD59-A6C34878D82A}">
                    <a16:rowId xmlns:a16="http://schemas.microsoft.com/office/drawing/2014/main" val="999191447"/>
                  </a:ext>
                </a:extLst>
              </a:tr>
              <a:tr h="1458048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3.</a:t>
                      </a:r>
                      <a:endParaRPr lang="ms-MY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Melaksanakan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proses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penentuan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dan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pengesahan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arah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kiblat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di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lokasi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dalam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tempoh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</a:t>
                      </a:r>
                      <a:r>
                        <a:rPr lang="en-MY" sz="2400" b="1" u="sng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empat</a:t>
                      </a:r>
                      <a:r>
                        <a:rPr lang="en-MY" sz="2400" b="1" u="sng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1" u="sng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belas</a:t>
                      </a:r>
                      <a:r>
                        <a:rPr lang="en-MY" sz="2400" b="1" u="sng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(14)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bekerja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selepas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permohonan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diterima</a:t>
                      </a:r>
                      <a:endParaRPr lang="en-MY" sz="24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Falak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52</a:t>
                      </a: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Selesai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≤ 14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hari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:</a:t>
                      </a:r>
                      <a:r>
                        <a:rPr lang="en-US" sz="2400" b="0" baseline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52/52</a:t>
                      </a:r>
                      <a:endParaRPr lang="en-US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i="0" u="none" strike="noStrike" cap="non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  <a:sym typeface="Arial"/>
                        </a:rPr>
                        <a:t>100.00</a:t>
                      </a:r>
                    </a:p>
                  </a:txBody>
                  <a:tcPr marL="91449" marR="91449" marT="45727" marB="45727" anchor="ctr"/>
                </a:tc>
                <a:extLst>
                  <a:ext uri="{0D108BD9-81ED-4DB2-BD59-A6C34878D82A}">
                    <a16:rowId xmlns:a16="http://schemas.microsoft.com/office/drawing/2014/main" val="3109977192"/>
                  </a:ext>
                </a:extLst>
              </a:tr>
              <a:tr h="1458031">
                <a:tc>
                  <a:txBody>
                    <a:bodyPr/>
                    <a:lstStyle/>
                    <a:p>
                      <a:pPr algn="ctr"/>
                      <a:r>
                        <a:rPr lang="ms-MY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4.</a:t>
                      </a:r>
                    </a:p>
                  </a:txBody>
                  <a:tcPr marL="91449" marR="91449" marT="45727" marB="45727" anchor="ctr"/>
                </a:tc>
                <a:tc>
                  <a:txBody>
                    <a:bodyPr/>
                    <a:lstStyle/>
                    <a:p>
                      <a:pPr lvl="0" algn="just" rtl="0"/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Melaksanakan</a:t>
                      </a:r>
                      <a:r>
                        <a:rPr lang="en-MY" sz="240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maklum</a:t>
                      </a:r>
                      <a:r>
                        <a:rPr lang="en-MY" sz="240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balas</a:t>
                      </a:r>
                      <a:r>
                        <a:rPr lang="en-MY" sz="240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pengesahan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azimut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kiblat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dalam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tempoh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lima (5)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bekerja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setelah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permohonan</a:t>
                      </a:r>
                      <a:r>
                        <a:rPr lang="en-MY" sz="24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diterima</a:t>
                      </a:r>
                      <a:endParaRPr lang="en-MY" sz="240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1449" marR="91449" marT="45719" marB="457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Falak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19" marB="457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</a:p>
                  </a:txBody>
                  <a:tcPr marL="91449" marR="91449" marT="45719" marB="45719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kern="12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Selesai</a:t>
                      </a:r>
                      <a:r>
                        <a:rPr kumimoji="0" lang="en-US" sz="24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≤</a:t>
                      </a:r>
                      <a:r>
                        <a:rPr kumimoji="0" lang="en-US" sz="24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5 </a:t>
                      </a:r>
                      <a:r>
                        <a:rPr kumimoji="0" lang="en-US" sz="2400" b="0" kern="12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kumimoji="0" lang="en-US" sz="24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: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ms-MY" sz="24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14/14</a:t>
                      </a:r>
                    </a:p>
                  </a:txBody>
                  <a:tcPr marL="91449" marR="91449" marT="45719" marB="457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100.00</a:t>
                      </a:r>
                      <a:endParaRPr lang="ms-MY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19" marB="45719" anchor="ctr"/>
                </a:tc>
                <a:extLst>
                  <a:ext uri="{0D108BD9-81ED-4DB2-BD59-A6C34878D82A}">
                    <a16:rowId xmlns:a16="http://schemas.microsoft.com/office/drawing/2014/main" val="394398869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42493" y="442904"/>
            <a:ext cx="15522415" cy="1496292"/>
            <a:chOff x="0" y="0"/>
            <a:chExt cx="4215960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15960" cy="406400"/>
            </a:xfrm>
            <a:custGeom>
              <a:avLst/>
              <a:gdLst/>
              <a:ahLst/>
              <a:cxnLst/>
              <a:rect l="l" t="t" r="r" b="b"/>
              <a:pathLst>
                <a:path w="4215960" h="406400">
                  <a:moveTo>
                    <a:pt x="4012760" y="0"/>
                  </a:moveTo>
                  <a:cubicBezTo>
                    <a:pt x="4124985" y="0"/>
                    <a:pt x="4215960" y="90976"/>
                    <a:pt x="4215960" y="203200"/>
                  </a:cubicBezTo>
                  <a:cubicBezTo>
                    <a:pt x="4215960" y="315424"/>
                    <a:pt x="4124985" y="406400"/>
                    <a:pt x="401276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BB3000">
                    <a:alpha val="100000"/>
                  </a:srgbClr>
                </a:gs>
                <a:gs pos="100000">
                  <a:srgbClr val="E63C0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1596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21740" y="437119"/>
            <a:ext cx="13115202" cy="1355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072"/>
              </a:lnSpc>
            </a:pPr>
            <a:r>
              <a:rPr lang="en-US" sz="7908" b="1" spc="-237" dirty="0">
                <a:solidFill>
                  <a:srgbClr val="FFFFFF"/>
                </a:solidFill>
                <a:latin typeface="Oswald Bold"/>
                <a:ea typeface="Oswald Bold"/>
                <a:cs typeface="Oswald Bold"/>
                <a:sym typeface="Oswald Bold"/>
              </a:rPr>
              <a:t>PIAGAM PELANGGAN JMNS</a:t>
            </a:r>
          </a:p>
        </p:txBody>
      </p:sp>
      <p:sp>
        <p:nvSpPr>
          <p:cNvPr id="6" name="Freeform 6"/>
          <p:cNvSpPr/>
          <p:nvPr/>
        </p:nvSpPr>
        <p:spPr>
          <a:xfrm>
            <a:off x="14285648" y="0"/>
            <a:ext cx="5161431" cy="10287000"/>
          </a:xfrm>
          <a:custGeom>
            <a:avLst/>
            <a:gdLst/>
            <a:ahLst/>
            <a:cxnLst/>
            <a:rect l="l" t="t" r="r" b="b"/>
            <a:pathLst>
              <a:path w="5161431" h="10287000">
                <a:moveTo>
                  <a:pt x="0" y="0"/>
                </a:moveTo>
                <a:lnTo>
                  <a:pt x="5161431" y="0"/>
                </a:lnTo>
                <a:lnTo>
                  <a:pt x="516143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9417"/>
            </a:stretch>
          </a:blipFill>
        </p:spPr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9E682F82-3229-76E3-414C-2F0B44A95B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4253997"/>
              </p:ext>
            </p:extLst>
          </p:nvPr>
        </p:nvGraphicFramePr>
        <p:xfrm>
          <a:off x="346570" y="2239666"/>
          <a:ext cx="17594860" cy="61074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9673">
                  <a:extLst>
                    <a:ext uri="{9D8B030D-6E8A-4147-A177-3AD203B41FA5}">
                      <a16:colId xmlns:a16="http://schemas.microsoft.com/office/drawing/2014/main" val="3523159400"/>
                    </a:ext>
                  </a:extLst>
                </a:gridCol>
                <a:gridCol w="8578339">
                  <a:extLst>
                    <a:ext uri="{9D8B030D-6E8A-4147-A177-3AD203B41FA5}">
                      <a16:colId xmlns:a16="http://schemas.microsoft.com/office/drawing/2014/main" val="3737210742"/>
                    </a:ext>
                  </a:extLst>
                </a:gridCol>
                <a:gridCol w="2027418">
                  <a:extLst>
                    <a:ext uri="{9D8B030D-6E8A-4147-A177-3AD203B41FA5}">
                      <a16:colId xmlns:a16="http://schemas.microsoft.com/office/drawing/2014/main" val="2404212679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926956050"/>
                    </a:ext>
                  </a:extLst>
                </a:gridCol>
                <a:gridCol w="2386974">
                  <a:extLst>
                    <a:ext uri="{9D8B030D-6E8A-4147-A177-3AD203B41FA5}">
                      <a16:colId xmlns:a16="http://schemas.microsoft.com/office/drawing/2014/main" val="3704076248"/>
                    </a:ext>
                  </a:extLst>
                </a:gridCol>
                <a:gridCol w="1533656">
                  <a:extLst>
                    <a:ext uri="{9D8B030D-6E8A-4147-A177-3AD203B41FA5}">
                      <a16:colId xmlns:a16="http://schemas.microsoft.com/office/drawing/2014/main" val="2675325587"/>
                    </a:ext>
                  </a:extLst>
                </a:gridCol>
              </a:tblGrid>
              <a:tr h="81150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BIL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PERKARA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BAHAGIAN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JUMLAH</a:t>
                      </a: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(SEMASA)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PENCAPAIAN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3008560"/>
                  </a:ext>
                </a:extLst>
              </a:tr>
              <a:tr h="1517079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5.</a:t>
                      </a:r>
                      <a:endParaRPr lang="ms-MY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19" marB="45719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2400" b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Melaksanakan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pengeluaran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Data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Takwim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solat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selewat-lewatnya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31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Oktober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setiap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tahun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</a:p>
                  </a:txBody>
                  <a:tcPr marL="91445" marR="91445" marT="45697" marB="4569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Falak</a:t>
                      </a:r>
                      <a:endParaRPr lang="ms-MY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697" marB="456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ms-MY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695" marB="4569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ms-MY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695" marB="4569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1445" marR="91445" marT="45695" marB="45695" anchor="ctr"/>
                </a:tc>
                <a:extLst>
                  <a:ext uri="{0D108BD9-81ED-4DB2-BD59-A6C34878D82A}">
                    <a16:rowId xmlns:a16="http://schemas.microsoft.com/office/drawing/2014/main" val="727826846"/>
                  </a:ext>
                </a:extLst>
              </a:tr>
              <a:tr h="1293435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6.</a:t>
                      </a:r>
                      <a:endParaRPr lang="ms-MY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697" marB="45697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Memberi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maklumbalas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surat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permohonan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lawatan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dalam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tempoh</a:t>
                      </a:r>
                      <a:r>
                        <a:rPr lang="en-MY" sz="2400" b="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1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lima</a:t>
                      </a:r>
                      <a:r>
                        <a:rPr lang="en-MY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(5)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bekerja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selepas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permohonan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MY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diterima</a:t>
                      </a:r>
                      <a:r>
                        <a:rPr lang="en-MY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</a:p>
                  </a:txBody>
                  <a:tcPr marL="91445" marR="91445" marT="45697" marB="45697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Falak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(BCS)</a:t>
                      </a:r>
                    </a:p>
                  </a:txBody>
                  <a:tcPr marL="91445" marR="91445" marT="45697" marB="4569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91445" marR="91445" marT="45695" marB="4569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kern="12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Selesai</a:t>
                      </a:r>
                      <a:r>
                        <a:rPr kumimoji="0" lang="en-US" sz="24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≤</a:t>
                      </a:r>
                      <a:r>
                        <a:rPr kumimoji="0" lang="en-US" sz="24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5 </a:t>
                      </a:r>
                      <a:r>
                        <a:rPr kumimoji="0" lang="en-US" sz="2400" b="0" kern="120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kumimoji="0" lang="en-US" sz="24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: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ms-MY" sz="24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1/1</a:t>
                      </a:r>
                    </a:p>
                  </a:txBody>
                  <a:tcPr marL="91445" marR="91445" marT="45695" marB="4569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ms-MY" sz="2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100.00</a:t>
                      </a:r>
                    </a:p>
                  </a:txBody>
                  <a:tcPr marL="91445" marR="91445" marT="45695" marB="45695" anchor="ctr"/>
                </a:tc>
                <a:extLst>
                  <a:ext uri="{0D108BD9-81ED-4DB2-BD59-A6C34878D82A}">
                    <a16:rowId xmlns:a16="http://schemas.microsoft.com/office/drawing/2014/main" val="819402985"/>
                  </a:ext>
                </a:extLst>
              </a:tr>
              <a:tr h="1222029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7.</a:t>
                      </a:r>
                      <a:endParaRPr lang="ms-MY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697" marB="45697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Memberi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akuan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terima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kepada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pelanggan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melalui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sistem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i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Taudhih</a:t>
                      </a:r>
                      <a:r>
                        <a:rPr kumimoji="0" lang="en-US" sz="2400" b="0" i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Al-</a:t>
                      </a:r>
                      <a:r>
                        <a:rPr kumimoji="0" lang="en-US" sz="2400" b="0" i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Ahkam</a:t>
                      </a:r>
                      <a:r>
                        <a:rPr kumimoji="0" lang="en-US" sz="2400" b="0" i="1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berkenaan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soalan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yang </a:t>
                      </a:r>
                      <a:r>
                        <a:rPr kumimoji="0" lang="en-US" sz="2400" b="0" kern="12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diajukan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dalam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tempoh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tiga</a:t>
                      </a:r>
                      <a:r>
                        <a:rPr kumimoji="0" lang="en-US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(3)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bekerja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</a:p>
                  </a:txBody>
                  <a:tcPr marL="91445" marR="91445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Maktabah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709" marB="45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128</a:t>
                      </a:r>
                    </a:p>
                  </a:txBody>
                  <a:tcPr marL="91445" marR="91445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Selesai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≤ 3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hari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: </a:t>
                      </a:r>
                    </a:p>
                    <a:p>
                      <a:pPr algn="ctr"/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128/128</a:t>
                      </a:r>
                    </a:p>
                    <a:p>
                      <a:pPr algn="ctr"/>
                      <a:endParaRPr lang="en-US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100.00</a:t>
                      </a:r>
                    </a:p>
                  </a:txBody>
                  <a:tcPr marL="91445" marR="91445" marT="45707" marB="45707" anchor="ctr"/>
                </a:tc>
                <a:extLst>
                  <a:ext uri="{0D108BD9-81ED-4DB2-BD59-A6C34878D82A}">
                    <a16:rowId xmlns:a16="http://schemas.microsoft.com/office/drawing/2014/main" val="3779894004"/>
                  </a:ext>
                </a:extLst>
              </a:tr>
              <a:tr h="1251952">
                <a:tc>
                  <a:txBody>
                    <a:bodyPr/>
                    <a:lstStyle/>
                    <a:p>
                      <a:pPr algn="ctr"/>
                      <a:r>
                        <a:rPr lang="en-MY" sz="24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8.</a:t>
                      </a:r>
                    </a:p>
                  </a:txBody>
                  <a:tcPr marL="91445" marR="91445" marT="45697" marB="45697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Memastikan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bayaran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perlu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diproses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dalam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tempoh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sepuluh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(10)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bekerja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dari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tarikh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penerimaan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invois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dokumen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lengkap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Berdasarkan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keputusan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teguran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Audit </a:t>
                      </a:r>
                      <a:r>
                        <a:rPr kumimoji="0" lang="en-US" sz="2400" b="0" kern="1200" baseline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Dalam</a:t>
                      </a:r>
                      <a:r>
                        <a:rPr kumimoji="0" lang="en-US" sz="2400" b="0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/MKSP 2020</a:t>
                      </a:r>
                    </a:p>
                  </a:txBody>
                  <a:tcPr marL="91445" marR="91445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Khidmat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Pengurusan</a:t>
                      </a:r>
                      <a:endParaRPr lang="ms-MY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709" marB="45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88</a:t>
                      </a:r>
                    </a:p>
                  </a:txBody>
                  <a:tcPr marL="91445" marR="91445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Selesai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≤ 10 </a:t>
                      </a:r>
                      <a:r>
                        <a:rPr lang="en-US" sz="2400" b="0" dirty="0" err="1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hari</a:t>
                      </a:r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: </a:t>
                      </a:r>
                    </a:p>
                    <a:p>
                      <a:pPr algn="ctr"/>
                      <a:r>
                        <a:rPr lang="en-US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88/88</a:t>
                      </a:r>
                      <a:endParaRPr lang="ms-MY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100.00</a:t>
                      </a:r>
                      <a:endParaRPr lang="ms-MY" sz="24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707" marB="45707" anchor="ctr"/>
                </a:tc>
                <a:extLst>
                  <a:ext uri="{0D108BD9-81ED-4DB2-BD59-A6C34878D82A}">
                    <a16:rowId xmlns:a16="http://schemas.microsoft.com/office/drawing/2014/main" val="1029807667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42493" y="442904"/>
            <a:ext cx="15522415" cy="1496292"/>
            <a:chOff x="0" y="0"/>
            <a:chExt cx="4215960" cy="406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15960" cy="406400"/>
            </a:xfrm>
            <a:custGeom>
              <a:avLst/>
              <a:gdLst/>
              <a:ahLst/>
              <a:cxnLst/>
              <a:rect l="l" t="t" r="r" b="b"/>
              <a:pathLst>
                <a:path w="4215960" h="406400">
                  <a:moveTo>
                    <a:pt x="4012760" y="0"/>
                  </a:moveTo>
                  <a:cubicBezTo>
                    <a:pt x="4124985" y="0"/>
                    <a:pt x="4215960" y="90976"/>
                    <a:pt x="4215960" y="203200"/>
                  </a:cubicBezTo>
                  <a:cubicBezTo>
                    <a:pt x="4215960" y="315424"/>
                    <a:pt x="4124985" y="406400"/>
                    <a:pt x="4012760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BB3000">
                    <a:alpha val="100000"/>
                  </a:srgbClr>
                </a:gs>
                <a:gs pos="100000">
                  <a:srgbClr val="E63C00">
                    <a:alpha val="100000"/>
                  </a:srgbClr>
                </a:gs>
              </a:gsLst>
              <a:lin ang="0"/>
            </a:gra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215960" cy="444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21740" y="437119"/>
            <a:ext cx="13115202" cy="13554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072"/>
              </a:lnSpc>
            </a:pPr>
            <a:r>
              <a:rPr lang="en-US" sz="7908" b="1" spc="-237" dirty="0">
                <a:solidFill>
                  <a:srgbClr val="FFFFFF"/>
                </a:solidFill>
                <a:latin typeface="Oswald Bold"/>
                <a:ea typeface="Oswald Bold"/>
                <a:cs typeface="Oswald Bold"/>
                <a:sym typeface="Oswald Bold"/>
              </a:rPr>
              <a:t>PIAGAM PELANGGAN JMNS</a:t>
            </a:r>
          </a:p>
        </p:txBody>
      </p:sp>
      <p:sp>
        <p:nvSpPr>
          <p:cNvPr id="6" name="Freeform 6"/>
          <p:cNvSpPr/>
          <p:nvPr/>
        </p:nvSpPr>
        <p:spPr>
          <a:xfrm>
            <a:off x="14285648" y="0"/>
            <a:ext cx="5161431" cy="10287000"/>
          </a:xfrm>
          <a:custGeom>
            <a:avLst/>
            <a:gdLst/>
            <a:ahLst/>
            <a:cxnLst/>
            <a:rect l="l" t="t" r="r" b="b"/>
            <a:pathLst>
              <a:path w="5161431" h="10287000">
                <a:moveTo>
                  <a:pt x="0" y="0"/>
                </a:moveTo>
                <a:lnTo>
                  <a:pt x="5161431" y="0"/>
                </a:lnTo>
                <a:lnTo>
                  <a:pt x="516143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9417"/>
            </a:stretch>
          </a:blipFill>
        </p:spPr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A0C8AEC6-855E-91B2-4F98-41D7B28A21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1544346"/>
              </p:ext>
            </p:extLst>
          </p:nvPr>
        </p:nvGraphicFramePr>
        <p:xfrm>
          <a:off x="325684" y="3686621"/>
          <a:ext cx="17636631" cy="29137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8024">
                  <a:extLst>
                    <a:ext uri="{9D8B030D-6E8A-4147-A177-3AD203B41FA5}">
                      <a16:colId xmlns:a16="http://schemas.microsoft.com/office/drawing/2014/main" val="1457395664"/>
                    </a:ext>
                  </a:extLst>
                </a:gridCol>
                <a:gridCol w="9399067">
                  <a:extLst>
                    <a:ext uri="{9D8B030D-6E8A-4147-A177-3AD203B41FA5}">
                      <a16:colId xmlns:a16="http://schemas.microsoft.com/office/drawing/2014/main" val="2693715343"/>
                    </a:ext>
                  </a:extLst>
                </a:gridCol>
                <a:gridCol w="1968850">
                  <a:extLst>
                    <a:ext uri="{9D8B030D-6E8A-4147-A177-3AD203B41FA5}">
                      <a16:colId xmlns:a16="http://schemas.microsoft.com/office/drawing/2014/main" val="4160103154"/>
                    </a:ext>
                  </a:extLst>
                </a:gridCol>
                <a:gridCol w="1817400">
                  <a:extLst>
                    <a:ext uri="{9D8B030D-6E8A-4147-A177-3AD203B41FA5}">
                      <a16:colId xmlns:a16="http://schemas.microsoft.com/office/drawing/2014/main" val="2032115097"/>
                    </a:ext>
                  </a:extLst>
                </a:gridCol>
                <a:gridCol w="2055993">
                  <a:extLst>
                    <a:ext uri="{9D8B030D-6E8A-4147-A177-3AD203B41FA5}">
                      <a16:colId xmlns:a16="http://schemas.microsoft.com/office/drawing/2014/main" val="941020944"/>
                    </a:ext>
                  </a:extLst>
                </a:gridCol>
                <a:gridCol w="1537297">
                  <a:extLst>
                    <a:ext uri="{9D8B030D-6E8A-4147-A177-3AD203B41FA5}">
                      <a16:colId xmlns:a16="http://schemas.microsoft.com/office/drawing/2014/main" val="3010273450"/>
                    </a:ext>
                  </a:extLst>
                </a:gridCol>
              </a:tblGrid>
              <a:tr h="495439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BIL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PERKARA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BAHAGIAN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JUMLAH</a:t>
                      </a:r>
                    </a:p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(SEMASA)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PENCAPAIAN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ms-MY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9" marR="91449" marT="45727" marB="45727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5370641"/>
                  </a:ext>
                </a:extLst>
              </a:tr>
              <a:tr h="2090784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9.</a:t>
                      </a:r>
                      <a:endParaRPr lang="ms-MY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697" marB="45697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Menyelesaikan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aduan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awam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dalam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tempoh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empat</a:t>
                      </a:r>
                      <a:r>
                        <a:rPr kumimoji="0" lang="en-US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1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belas</a:t>
                      </a:r>
                      <a:r>
                        <a:rPr kumimoji="0" lang="en-US" sz="24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(14)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hari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kumimoji="0" lang="en-US" sz="24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bekerja</a:t>
                      </a:r>
                      <a:r>
                        <a:rPr kumimoji="0" lang="en-US" sz="24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r>
                        <a:rPr lang="ms-MY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Dalam tindakan</a:t>
                      </a:r>
                      <a:endParaRPr lang="en-MY" sz="2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5" marR="91445" marT="45709" marB="4570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Integriti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709" marB="45709" anchor="ctr"/>
                </a:tc>
                <a:tc>
                  <a:txBody>
                    <a:bodyPr/>
                    <a:lstStyle/>
                    <a:p>
                      <a:pPr algn="ctr"/>
                      <a:endParaRPr lang="ms-MY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ms-MY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  <a:p>
                      <a:pPr algn="ctr"/>
                      <a:endParaRPr lang="ms-MY" sz="2400" b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1445" marR="91445" marT="45709" marB="45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1445" marR="91445" marT="45709" marB="4570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ms-MY" sz="240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0</a:t>
                      </a:r>
                    </a:p>
                  </a:txBody>
                  <a:tcPr marL="91445" marR="91445" marT="45709" marB="45709" anchor="ctr"/>
                </a:tc>
                <a:extLst>
                  <a:ext uri="{0D108BD9-81ED-4DB2-BD59-A6C34878D82A}">
                    <a16:rowId xmlns:a16="http://schemas.microsoft.com/office/drawing/2014/main" val="857754954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cover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323</Words>
  <Application>Microsoft Office PowerPoint</Application>
  <PresentationFormat>Custom</PresentationFormat>
  <Paragraphs>89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Calibri</vt:lpstr>
      <vt:lpstr>Arial</vt:lpstr>
      <vt:lpstr>Oswald Bold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MESYUARAT PENGURUSAN JMNS BIL 2 / 2026</dc:title>
  <dc:creator>NORSAFIZA</dc:creator>
  <cp:lastModifiedBy>Nuruddin</cp:lastModifiedBy>
  <cp:revision>8</cp:revision>
  <dcterms:created xsi:type="dcterms:W3CDTF">2006-08-16T00:00:00Z</dcterms:created>
  <dcterms:modified xsi:type="dcterms:W3CDTF">2026-08-05T02:56:57Z</dcterms:modified>
  <dc:identifier>DAHC3MlEUR0</dc:identifier>
</cp:coreProperties>
</file>